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24429"/>
          <c:y val="0.024429"/>
          <c:w val="0.951142"/>
          <c:h val="0.93864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2E578C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5D9648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BC2D30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BC2D30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6F3D79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19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16-22</c:v>
                </c:pt>
                <c:pt idx="1">
                  <c:v>Age: 23-35</c:v>
                </c:pt>
                <c:pt idx="2">
                  <c:v>&gt;36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37.300000</c:v>
                </c:pt>
                <c:pt idx="1">
                  <c:v>50.670000</c:v>
                </c:pt>
                <c:pt idx="2">
                  <c:v>12.020000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259958"/>
          <c:y val="0.0259958"/>
          <c:w val="0.948008"/>
          <c:h val="0.93550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2E578C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5D9648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BC2D30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BC2D30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6F3D79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19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1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20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19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16-22</c:v>
                </c:pt>
                <c:pt idx="1">
                  <c:v>Age: 23-35</c:v>
                </c:pt>
                <c:pt idx="2">
                  <c:v>&gt;36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7.590000</c:v>
                </c:pt>
                <c:pt idx="1">
                  <c:v>72.510000</c:v>
                </c:pt>
                <c:pt idx="2">
                  <c:v>19.890000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291093"/>
          <c:y val="0.0291093"/>
          <c:w val="0.941781"/>
          <c:h val="0.92928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2E578C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5D9648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BC2D30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BC2D30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6F3D79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45484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45484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45484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45484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2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45484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16-22</c:v>
                </c:pt>
                <c:pt idx="1">
                  <c:v>Age: 23-35</c:v>
                </c:pt>
                <c:pt idx="2">
                  <c:v>&gt;36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17.970000</c:v>
                </c:pt>
                <c:pt idx="1">
                  <c:v>58.030000</c:v>
                </c:pt>
                <c:pt idx="2">
                  <c:v>24.000000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5" name="Shape 125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6" name="Shape 126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6.jpe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3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3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3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4.jpeg"/><Relationship Id="rId7" Type="http://schemas.openxmlformats.org/officeDocument/2006/relationships/image" Target="../media/image12.png"/><Relationship Id="rId8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4036" y="246136"/>
            <a:ext cx="5476728" cy="547672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-58494" y="6011097"/>
            <a:ext cx="13121788" cy="379270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402416" y="6204283"/>
            <a:ext cx="1219996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Engagement</a:t>
            </a:r>
          </a:p>
          <a:p>
            <a:pPr lvl="8" algn="l">
              <a:defRPr sz="4000">
                <a:solidFill>
                  <a:srgbClr val="FFFFFF"/>
                </a:solidFill>
              </a:defRPr>
            </a:pPr>
            <a:r>
              <a:t>       LIKES                          ACTION</a:t>
            </a:r>
          </a:p>
        </p:txBody>
      </p:sp>
      <p:sp>
        <p:nvSpPr>
          <p:cNvPr id="139" name="Shape 139"/>
          <p:cNvSpPr/>
          <p:nvPr/>
        </p:nvSpPr>
        <p:spPr>
          <a:xfrm>
            <a:off x="2090912" y="8158903"/>
            <a:ext cx="657757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By: Vaughn Gooding, Seamus Crowley, Uyen Nguyen, Tyler Farrell</a:t>
            </a:r>
          </a:p>
        </p:txBody>
      </p:sp>
      <p:pic>
        <p:nvPicPr>
          <p:cNvPr id="14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7088" y="8158903"/>
            <a:ext cx="1066801" cy="1066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4860097" y="7000480"/>
            <a:ext cx="3284605" cy="634670"/>
          </a:xfrm>
          <a:prstGeom prst="rightArrow">
            <a:avLst>
              <a:gd name="adj1" fmla="val 32000"/>
              <a:gd name="adj2" fmla="val 10543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5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3317780" y="909253"/>
            <a:ext cx="636559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200">
                <a:solidFill>
                  <a:srgbClr val="FFF9F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Does Your Donation Help?</a:t>
            </a:r>
          </a:p>
        </p:txBody>
      </p:sp>
      <p:sp>
        <p:nvSpPr>
          <p:cNvPr id="259" name="Shape 259"/>
          <p:cNvSpPr/>
          <p:nvPr/>
        </p:nvSpPr>
        <p:spPr>
          <a:xfrm>
            <a:off x="3529281" y="3119966"/>
            <a:ext cx="594259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“Give donors access to the work so they feel connected to the world and part of the experience”</a:t>
            </a:r>
          </a:p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-Bob Taylor, Shakespeare</a:t>
            </a:r>
          </a:p>
        </p:txBody>
      </p:sp>
      <p:sp>
        <p:nvSpPr>
          <p:cNvPr id="260" name="Shape 260"/>
          <p:cNvSpPr/>
          <p:nvPr/>
        </p:nvSpPr>
        <p:spPr>
          <a:xfrm>
            <a:off x="3529281" y="5837766"/>
            <a:ext cx="594259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“Donors want a face to face ask”</a:t>
            </a:r>
          </a:p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-Mindy Carbajal, Executive Director at Boys and Girls Club of North Tahoe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6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9163909" y="904837"/>
            <a:ext cx="1016787" cy="59303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10467776" y="904837"/>
            <a:ext cx="740975" cy="59303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67" name="Screen Shot 2015-07-22 at 7.28.11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89591" y="995404"/>
            <a:ext cx="8157859" cy="411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asted-image.png"/>
          <p:cNvPicPr>
            <a:picLocks noChangeAspect="1"/>
          </p:cNvPicPr>
          <p:nvPr/>
        </p:nvPicPr>
        <p:blipFill>
          <a:blip r:embed="rId9">
            <a:extLst/>
          </a:blip>
          <a:srcRect l="0" t="3820" r="0" b="17241"/>
          <a:stretch>
            <a:fillRect/>
          </a:stretch>
        </p:blipFill>
        <p:spPr>
          <a:xfrm>
            <a:off x="1562062" y="1872325"/>
            <a:ext cx="9876955" cy="389836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1562100" y="1879600"/>
            <a:ext cx="9874598" cy="3883955"/>
          </a:xfrm>
          <a:prstGeom prst="rect">
            <a:avLst/>
          </a:prstGeom>
          <a:blipFill>
            <a:blip r:embed="rId10">
              <a:alphaModFix amt="70003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1889972" y="3771900"/>
            <a:ext cx="465212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Helping </a:t>
            </a:r>
            <a:r>
              <a:rPr u="sng"/>
              <a:t>Kids</a:t>
            </a:r>
            <a:r>
              <a:t> Find their Inner Hero</a:t>
            </a:r>
          </a:p>
        </p:txBody>
      </p:sp>
      <p:pic>
        <p:nvPicPr>
          <p:cNvPr id="274" name="pasted-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asted-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9961264" y="5499149"/>
            <a:ext cx="173337" cy="168921"/>
          </a:xfrm>
          <a:prstGeom prst="ellipse">
            <a:avLst/>
          </a:prstGeom>
          <a:blipFill>
            <a:blip r:embed="rId13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7" name="Shape 277"/>
          <p:cNvSpPr/>
          <p:nvPr/>
        </p:nvSpPr>
        <p:spPr>
          <a:xfrm>
            <a:off x="10202564" y="5499149"/>
            <a:ext cx="173337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10443864" y="5499149"/>
            <a:ext cx="173337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106809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109222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111635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2" name="Shape 282"/>
          <p:cNvSpPr/>
          <p:nvPr/>
        </p:nvSpPr>
        <p:spPr>
          <a:xfrm>
            <a:off x="5497462" y="6014187"/>
            <a:ext cx="5946876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3" name="Shape 283"/>
          <p:cNvSpPr/>
          <p:nvPr/>
        </p:nvSpPr>
        <p:spPr>
          <a:xfrm>
            <a:off x="5563040" y="6031303"/>
            <a:ext cx="581572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FDFB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Does Your Donation Help?</a:t>
            </a:r>
          </a:p>
        </p:txBody>
      </p:sp>
      <p:pic>
        <p:nvPicPr>
          <p:cNvPr id="284" name="Screen Shot 2015-07-23 at 4.52.31 PM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919969" y="6617696"/>
            <a:ext cx="5101862" cy="3113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asted-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708400" y="3200036"/>
            <a:ext cx="593031" cy="593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30119 0.436530" origin="layout" pathEditMode="relative">
                                      <p:cBhvr>
                                        <p:cTn id="6" dur="2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8" name="Shape 288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8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3317780" y="909253"/>
            <a:ext cx="636559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200">
                <a:solidFill>
                  <a:srgbClr val="FFF9F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Facebook HONY Style</a:t>
            </a:r>
          </a:p>
        </p:txBody>
      </p:sp>
      <p:sp>
        <p:nvSpPr>
          <p:cNvPr id="296" name="Shape 296"/>
          <p:cNvSpPr/>
          <p:nvPr/>
        </p:nvSpPr>
        <p:spPr>
          <a:xfrm>
            <a:off x="3529281" y="3094566"/>
            <a:ext cx="594259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“People need to feel connected to those stories”</a:t>
            </a:r>
          </a:p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-Danielle Rees</a:t>
            </a:r>
          </a:p>
        </p:txBody>
      </p:sp>
      <p:sp>
        <p:nvSpPr>
          <p:cNvPr id="297" name="Shape 297"/>
          <p:cNvSpPr/>
          <p:nvPr/>
        </p:nvSpPr>
        <p:spPr>
          <a:xfrm>
            <a:off x="3529281" y="5558366"/>
            <a:ext cx="594259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“Donating on a personal level is more fulfilling”</a:t>
            </a:r>
          </a:p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-John Morrison, 23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0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9163909" y="904837"/>
            <a:ext cx="1016787" cy="59303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3" name="Shape 303"/>
          <p:cNvSpPr/>
          <p:nvPr/>
        </p:nvSpPr>
        <p:spPr>
          <a:xfrm>
            <a:off x="10467776" y="904837"/>
            <a:ext cx="740975" cy="59303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04" name="Screen Shot 2015-07-22 at 7.28.11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89591" y="995404"/>
            <a:ext cx="8157859" cy="411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asted-image.png"/>
          <p:cNvPicPr>
            <a:picLocks noChangeAspect="1"/>
          </p:cNvPicPr>
          <p:nvPr/>
        </p:nvPicPr>
        <p:blipFill>
          <a:blip r:embed="rId9">
            <a:extLst/>
          </a:blip>
          <a:srcRect l="0" t="3820" r="0" b="17241"/>
          <a:stretch>
            <a:fillRect/>
          </a:stretch>
        </p:blipFill>
        <p:spPr>
          <a:xfrm>
            <a:off x="1562062" y="1872325"/>
            <a:ext cx="9876955" cy="389836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1562100" y="1879600"/>
            <a:ext cx="9874598" cy="3883955"/>
          </a:xfrm>
          <a:prstGeom prst="rect">
            <a:avLst/>
          </a:prstGeom>
          <a:blipFill>
            <a:blip r:embed="rId10">
              <a:alphaModFix amt="70003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1889972" y="3771900"/>
            <a:ext cx="465212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Helping </a:t>
            </a:r>
            <a:r>
              <a:rPr u="sng"/>
              <a:t>Kids</a:t>
            </a:r>
            <a:r>
              <a:t> Find their Inner Hero</a:t>
            </a:r>
          </a:p>
        </p:txBody>
      </p:sp>
      <p:pic>
        <p:nvPicPr>
          <p:cNvPr id="311" name="pasted-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asted-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/>
          <p:nvPr/>
        </p:nvSpPr>
        <p:spPr>
          <a:xfrm>
            <a:off x="9961264" y="5499149"/>
            <a:ext cx="173337" cy="168921"/>
          </a:xfrm>
          <a:prstGeom prst="ellipse">
            <a:avLst/>
          </a:prstGeom>
          <a:blipFill>
            <a:blip r:embed="rId13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10202564" y="5499149"/>
            <a:ext cx="173337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5" name="Shape 315"/>
          <p:cNvSpPr/>
          <p:nvPr/>
        </p:nvSpPr>
        <p:spPr>
          <a:xfrm>
            <a:off x="10443864" y="5499149"/>
            <a:ext cx="173337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6" name="Shape 316"/>
          <p:cNvSpPr/>
          <p:nvPr/>
        </p:nvSpPr>
        <p:spPr>
          <a:xfrm>
            <a:off x="106809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109222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8" name="Shape 318"/>
          <p:cNvSpPr/>
          <p:nvPr/>
        </p:nvSpPr>
        <p:spPr>
          <a:xfrm>
            <a:off x="111635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9" name="Shape 319"/>
          <p:cNvSpPr/>
          <p:nvPr/>
        </p:nvSpPr>
        <p:spPr>
          <a:xfrm>
            <a:off x="5497462" y="6014187"/>
            <a:ext cx="5946876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5563040" y="6031303"/>
            <a:ext cx="581572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FDFB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Does Your Donation Help?</a:t>
            </a:r>
          </a:p>
        </p:txBody>
      </p:sp>
      <p:pic>
        <p:nvPicPr>
          <p:cNvPr id="321" name="Screen Shot 2015-07-23 at 4.52.31 PM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919969" y="6617696"/>
            <a:ext cx="5101862" cy="3113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asted-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708400" y="3200036"/>
            <a:ext cx="593031" cy="593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72143 -0.279433" origin="layout" pathEditMode="relative">
                                      <p:cBhvr>
                                        <p:cTn id="6" dur="2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0491" y="815348"/>
            <a:ext cx="13785782" cy="8433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Screen Shot 2015-07-22 at 8.27.57 PM.png"/>
          <p:cNvPicPr>
            <a:picLocks noChangeAspect="0"/>
          </p:cNvPicPr>
          <p:nvPr/>
        </p:nvPicPr>
        <p:blipFill>
          <a:blip r:embed="rId3">
            <a:extLst/>
          </a:blip>
          <a:srcRect l="0" t="0" r="231" b="231"/>
          <a:stretch>
            <a:fillRect/>
          </a:stretch>
        </p:blipFill>
        <p:spPr>
          <a:xfrm>
            <a:off x="1592546" y="1669021"/>
            <a:ext cx="9870645" cy="61755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2" name="Group 332"/>
          <p:cNvGrpSpPr/>
          <p:nvPr/>
        </p:nvGrpSpPr>
        <p:grpSpPr>
          <a:xfrm>
            <a:off x="1583241" y="2497064"/>
            <a:ext cx="9876418" cy="4751441"/>
            <a:chOff x="0" y="0"/>
            <a:chExt cx="9876416" cy="4751440"/>
          </a:xfrm>
        </p:grpSpPr>
        <p:pic>
          <p:nvPicPr>
            <p:cNvPr id="326" name="Screen Shot 2015-07-22 at 8.13.42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876417" cy="3395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Screen Shot 2015-07-22 at 8.16.42 P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326744"/>
              <a:ext cx="9876417" cy="442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1961943_822273057795615_2417284850622120832_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31982" y="533358"/>
              <a:ext cx="389722" cy="3897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Screen Shot 2015-07-22 at 8.20.18 PM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43357" y="482737"/>
              <a:ext cx="1619749" cy="191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Screen Shot 2015-07-22 at 8.21.45 PM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3258" y="1121993"/>
              <a:ext cx="3304632" cy="25961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Screen Shot 2015-07-22 at 8.21.45 PM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71210" y="954936"/>
              <a:ext cx="3304632" cy="25961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3" name="Screen Shot 2015-07-22 at 8.32.54 PM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38305" y="1897445"/>
            <a:ext cx="4311538" cy="180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G_4501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61359" y="3045369"/>
            <a:ext cx="5493620" cy="3662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asted-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513323" y="3487416"/>
            <a:ext cx="2251638" cy="3377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asted-image.ti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800946" y="3487416"/>
            <a:ext cx="2251638" cy="3377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Screen Shot 2015-07-22 at 8.45.07 PM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482302" y="3526073"/>
            <a:ext cx="2542269" cy="755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Screen Shot 2015-07-22 at 8.48.58 PM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504620" y="4133981"/>
            <a:ext cx="2497634" cy="2701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4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3317780" y="909253"/>
            <a:ext cx="636559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200">
                <a:solidFill>
                  <a:srgbClr val="FFF9F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Does Your Donation Help?</a:t>
            </a:r>
          </a:p>
        </p:txBody>
      </p:sp>
      <p:sp>
        <p:nvSpPr>
          <p:cNvPr id="349" name="Shape 349"/>
          <p:cNvSpPr/>
          <p:nvPr/>
        </p:nvSpPr>
        <p:spPr>
          <a:xfrm>
            <a:off x="3465086" y="2791517"/>
            <a:ext cx="607098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"for 18$/month, you’ll feed and protect animals from their abusers”</a:t>
            </a:r>
          </a:p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-SPCA</a:t>
            </a:r>
          </a:p>
        </p:txBody>
      </p:sp>
      <p:sp>
        <p:nvSpPr>
          <p:cNvPr id="350" name="Shape 350"/>
          <p:cNvSpPr/>
          <p:nvPr/>
        </p:nvSpPr>
        <p:spPr>
          <a:xfrm>
            <a:off x="3529281" y="4864100"/>
            <a:ext cx="594259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“for 50 cents a day you’ll help feed a child and give them critical help to survive” - UNICEF</a:t>
            </a:r>
          </a:p>
        </p:txBody>
      </p:sp>
      <p:pic>
        <p:nvPicPr>
          <p:cNvPr id="351" name="pasted-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090333" y="6553372"/>
            <a:ext cx="2791058" cy="2746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asted-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550067" y="6531044"/>
            <a:ext cx="2791059" cy="2791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5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3317780" y="909253"/>
            <a:ext cx="636559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200">
                <a:solidFill>
                  <a:srgbClr val="FFF9F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Linked’IN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65" name="Shape 365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6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/>
        </p:nvSpPr>
        <p:spPr>
          <a:xfrm>
            <a:off x="9163909" y="904837"/>
            <a:ext cx="1016787" cy="59303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68" name="Shape 368"/>
          <p:cNvSpPr/>
          <p:nvPr/>
        </p:nvSpPr>
        <p:spPr>
          <a:xfrm>
            <a:off x="10467776" y="904837"/>
            <a:ext cx="740975" cy="59303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69" name="Screen Shot 2015-07-22 at 7.28.11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89591" y="995404"/>
            <a:ext cx="8157859" cy="411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pasted-image.png"/>
          <p:cNvPicPr>
            <a:picLocks noChangeAspect="1"/>
          </p:cNvPicPr>
          <p:nvPr/>
        </p:nvPicPr>
        <p:blipFill>
          <a:blip r:embed="rId9">
            <a:extLst/>
          </a:blip>
          <a:srcRect l="0" t="3820" r="0" b="17241"/>
          <a:stretch>
            <a:fillRect/>
          </a:stretch>
        </p:blipFill>
        <p:spPr>
          <a:xfrm>
            <a:off x="1562062" y="1872325"/>
            <a:ext cx="9876955" cy="3898368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562100" y="1879600"/>
            <a:ext cx="9874598" cy="3883955"/>
          </a:xfrm>
          <a:prstGeom prst="rect">
            <a:avLst/>
          </a:prstGeom>
          <a:blipFill>
            <a:blip r:embed="rId10">
              <a:alphaModFix amt="70003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75" name="Shape 375"/>
          <p:cNvSpPr/>
          <p:nvPr/>
        </p:nvSpPr>
        <p:spPr>
          <a:xfrm>
            <a:off x="1889972" y="3771900"/>
            <a:ext cx="465212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Helping </a:t>
            </a:r>
            <a:r>
              <a:rPr u="sng"/>
              <a:t>Kids</a:t>
            </a:r>
            <a:r>
              <a:t> Find their Inner Hero</a:t>
            </a:r>
          </a:p>
        </p:txBody>
      </p:sp>
      <p:pic>
        <p:nvPicPr>
          <p:cNvPr id="376" name="pasted-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asted-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hape 378"/>
          <p:cNvSpPr/>
          <p:nvPr/>
        </p:nvSpPr>
        <p:spPr>
          <a:xfrm>
            <a:off x="9961264" y="5499149"/>
            <a:ext cx="173337" cy="168921"/>
          </a:xfrm>
          <a:prstGeom prst="ellipse">
            <a:avLst/>
          </a:prstGeom>
          <a:blipFill>
            <a:blip r:embed="rId13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79" name="Shape 379"/>
          <p:cNvSpPr/>
          <p:nvPr/>
        </p:nvSpPr>
        <p:spPr>
          <a:xfrm>
            <a:off x="10202564" y="5499149"/>
            <a:ext cx="173337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0" name="Shape 380"/>
          <p:cNvSpPr/>
          <p:nvPr/>
        </p:nvSpPr>
        <p:spPr>
          <a:xfrm>
            <a:off x="10443864" y="5499149"/>
            <a:ext cx="173337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1" name="Shape 381"/>
          <p:cNvSpPr/>
          <p:nvPr/>
        </p:nvSpPr>
        <p:spPr>
          <a:xfrm>
            <a:off x="106809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2" name="Shape 382"/>
          <p:cNvSpPr/>
          <p:nvPr/>
        </p:nvSpPr>
        <p:spPr>
          <a:xfrm>
            <a:off x="109222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3" name="Shape 383"/>
          <p:cNvSpPr/>
          <p:nvPr/>
        </p:nvSpPr>
        <p:spPr>
          <a:xfrm>
            <a:off x="111635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4" name="Shape 384"/>
          <p:cNvSpPr/>
          <p:nvPr/>
        </p:nvSpPr>
        <p:spPr>
          <a:xfrm>
            <a:off x="5497462" y="6014187"/>
            <a:ext cx="5946876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5" name="Shape 385"/>
          <p:cNvSpPr/>
          <p:nvPr/>
        </p:nvSpPr>
        <p:spPr>
          <a:xfrm>
            <a:off x="5563040" y="6031303"/>
            <a:ext cx="581572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FDFB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Does Your Donation Help?</a:t>
            </a:r>
          </a:p>
        </p:txBody>
      </p:sp>
      <p:pic>
        <p:nvPicPr>
          <p:cNvPr id="386" name="Screen Shot 2015-07-23 at 4.52.31 PM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919969" y="6617696"/>
            <a:ext cx="5101862" cy="3113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pasted-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708400" y="3200036"/>
            <a:ext cx="593031" cy="593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532979 -0.275825" origin="layout" pathEditMode="relative">
                                      <p:cBhvr>
                                        <p:cTn id="6" dur="2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0491" y="815348"/>
            <a:ext cx="13785782" cy="8433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Screen Shot 2015-07-23 at 5.16.2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9862" y="1682538"/>
            <a:ext cx="9855876" cy="6159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0491" y="815348"/>
            <a:ext cx="13785782" cy="8433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Screen Shot 2015-07-23 at 5.16.2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9862" y="1682538"/>
            <a:ext cx="9855876" cy="6159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6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92"/>
                                        </p:tgtEl>
                                      </p:cBhvr>
                                      <p:by x="28732" y="2873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mph" nodeType="withEffect" presetSubtype="0" presetID="6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93"/>
                                        </p:tgtEl>
                                      </p:cBhvr>
                                      <p:by x="28218" y="28218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0.027616" origin="layout" pathEditMode="relative">
                                      <p:cBhvr>
                                        <p:cTn id="12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1"/>
      <p:bldP build="whole" bldLvl="1" animBg="1" rev="0" advAuto="0" spid="39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4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4525767" y="909253"/>
            <a:ext cx="394961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200">
                <a:solidFill>
                  <a:srgbClr val="FFF9F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Strategy</a:t>
            </a:r>
          </a:p>
        </p:txBody>
      </p:sp>
      <p:sp>
        <p:nvSpPr>
          <p:cNvPr id="152" name="Shape 152"/>
          <p:cNvSpPr/>
          <p:nvPr/>
        </p:nvSpPr>
        <p:spPr>
          <a:xfrm>
            <a:off x="3916634" y="1961091"/>
            <a:ext cx="516788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Making National Local</a:t>
            </a:r>
          </a:p>
        </p:txBody>
      </p:sp>
      <p:sp>
        <p:nvSpPr>
          <p:cNvPr id="153" name="Shape 153"/>
          <p:cNvSpPr/>
          <p:nvPr/>
        </p:nvSpPr>
        <p:spPr>
          <a:xfrm flipV="1">
            <a:off x="3969043" y="4031191"/>
            <a:ext cx="1" cy="58420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" name="Shape 154"/>
          <p:cNvSpPr/>
          <p:nvPr/>
        </p:nvSpPr>
        <p:spPr>
          <a:xfrm flipV="1">
            <a:off x="3969043" y="5308599"/>
            <a:ext cx="1" cy="58420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5" name="Shape 155"/>
          <p:cNvSpPr/>
          <p:nvPr/>
        </p:nvSpPr>
        <p:spPr>
          <a:xfrm flipV="1">
            <a:off x="3969043" y="6586008"/>
            <a:ext cx="1" cy="58420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6" name="Shape 156"/>
          <p:cNvSpPr/>
          <p:nvPr/>
        </p:nvSpPr>
        <p:spPr>
          <a:xfrm flipV="1">
            <a:off x="3969043" y="7863416"/>
            <a:ext cx="1" cy="58420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7" name="Shape 157"/>
          <p:cNvSpPr/>
          <p:nvPr/>
        </p:nvSpPr>
        <p:spPr>
          <a:xfrm>
            <a:off x="3347200" y="3383491"/>
            <a:ext cx="124368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Entice</a:t>
            </a:r>
          </a:p>
        </p:txBody>
      </p:sp>
      <p:sp>
        <p:nvSpPr>
          <p:cNvPr id="158" name="Shape 158"/>
          <p:cNvSpPr/>
          <p:nvPr/>
        </p:nvSpPr>
        <p:spPr>
          <a:xfrm>
            <a:off x="3437624" y="4678891"/>
            <a:ext cx="106283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Enter</a:t>
            </a:r>
          </a:p>
        </p:txBody>
      </p:sp>
      <p:sp>
        <p:nvSpPr>
          <p:cNvPr id="159" name="Shape 159"/>
          <p:cNvSpPr/>
          <p:nvPr/>
        </p:nvSpPr>
        <p:spPr>
          <a:xfrm>
            <a:off x="3200490" y="5938308"/>
            <a:ext cx="153710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Engage</a:t>
            </a:r>
          </a:p>
        </p:txBody>
      </p:sp>
      <p:sp>
        <p:nvSpPr>
          <p:cNvPr id="160" name="Shape 160"/>
          <p:cNvSpPr/>
          <p:nvPr/>
        </p:nvSpPr>
        <p:spPr>
          <a:xfrm>
            <a:off x="3584538" y="7235853"/>
            <a:ext cx="7690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Exit</a:t>
            </a:r>
          </a:p>
        </p:txBody>
      </p:sp>
      <p:sp>
        <p:nvSpPr>
          <p:cNvPr id="161" name="Shape 161"/>
          <p:cNvSpPr/>
          <p:nvPr/>
        </p:nvSpPr>
        <p:spPr>
          <a:xfrm>
            <a:off x="3279535" y="8444115"/>
            <a:ext cx="137901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Extend</a:t>
            </a:r>
          </a:p>
        </p:txBody>
      </p:sp>
      <p:sp>
        <p:nvSpPr>
          <p:cNvPr id="162" name="Shape 162"/>
          <p:cNvSpPr/>
          <p:nvPr/>
        </p:nvSpPr>
        <p:spPr>
          <a:xfrm>
            <a:off x="5805315" y="5706004"/>
            <a:ext cx="5539190" cy="10668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70416" indent="-370416">
              <a:buSzPct val="75000"/>
              <a:buChar char="•"/>
              <a:defRPr sz="3000"/>
            </a:pPr>
            <a:r>
              <a:t>College Student Partnership </a:t>
            </a:r>
          </a:p>
          <a:p>
            <a:pPr marL="370416" indent="-370416">
              <a:buSzPct val="75000"/>
              <a:buChar char="•"/>
              <a:defRPr sz="3000"/>
            </a:pPr>
            <a:r>
              <a:t>Media Strategy Plan</a:t>
            </a:r>
          </a:p>
        </p:txBody>
      </p:sp>
      <p:sp>
        <p:nvSpPr>
          <p:cNvPr id="163" name="Shape 163"/>
          <p:cNvSpPr/>
          <p:nvPr/>
        </p:nvSpPr>
        <p:spPr>
          <a:xfrm flipH="1">
            <a:off x="4725895" y="6773519"/>
            <a:ext cx="1200560" cy="192782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4" name="Shape 164"/>
          <p:cNvSpPr/>
          <p:nvPr/>
        </p:nvSpPr>
        <p:spPr>
          <a:xfrm>
            <a:off x="4759159" y="3732549"/>
            <a:ext cx="1200385" cy="199048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6156" y="3472144"/>
            <a:ext cx="4592488" cy="2809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Screen Shot 2015-07-23 at 5.16.2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7145" y="3776602"/>
            <a:ext cx="3250510" cy="203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9" y="415677"/>
            <a:ext cx="4592489" cy="2809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6356" y="415677"/>
            <a:ext cx="4592488" cy="2809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Screen Shot 2015-07-23 at 5.27.4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510" y="741065"/>
            <a:ext cx="3231647" cy="2019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Screen Shot 2015-07-23 at 5.28.55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26776" y="741065"/>
            <a:ext cx="3231648" cy="2019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97744" y="6528611"/>
            <a:ext cx="2809312" cy="2809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58333" y="3606800"/>
            <a:ext cx="2540001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20286" y="3270073"/>
            <a:ext cx="3044628" cy="3044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Middlebury_College_5686940_i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02705" y="-6194"/>
            <a:ext cx="18963770" cy="9765988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>
            <p:ph type="title" idx="4294967295"/>
          </p:nvPr>
        </p:nvSpPr>
        <p:spPr>
          <a:xfrm>
            <a:off x="952500" y="15407"/>
            <a:ext cx="11099800" cy="2159001"/>
          </a:xfrm>
          <a:prstGeom prst="rect">
            <a:avLst/>
          </a:prstGeom>
        </p:spPr>
        <p:txBody>
          <a:bodyPr/>
          <a:lstStyle>
            <a:lvl1pPr defTabSz="560831">
              <a:defRPr sz="7679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826 College Partnerships</a:t>
            </a:r>
          </a:p>
        </p:txBody>
      </p:sp>
      <p:graphicFrame>
        <p:nvGraphicFramePr>
          <p:cNvPr id="168" name="Chart 168"/>
          <p:cNvGraphicFramePr/>
          <p:nvPr/>
        </p:nvGraphicFramePr>
        <p:xfrm>
          <a:off x="8512823" y="1844743"/>
          <a:ext cx="4286145" cy="428614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69" name="Shape 169"/>
          <p:cNvSpPr/>
          <p:nvPr/>
        </p:nvSpPr>
        <p:spPr>
          <a:xfrm>
            <a:off x="9388923" y="6155051"/>
            <a:ext cx="285249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826 Boston</a:t>
            </a:r>
          </a:p>
        </p:txBody>
      </p:sp>
      <p:graphicFrame>
        <p:nvGraphicFramePr>
          <p:cNvPr id="170" name="Chart 170"/>
          <p:cNvGraphicFramePr/>
          <p:nvPr/>
        </p:nvGraphicFramePr>
        <p:xfrm>
          <a:off x="344089" y="1837660"/>
          <a:ext cx="4300313" cy="430031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71" name="Chart 171"/>
          <p:cNvGraphicFramePr/>
          <p:nvPr/>
        </p:nvGraphicFramePr>
        <p:xfrm>
          <a:off x="4338027" y="4855679"/>
          <a:ext cx="4328746" cy="432874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72" name="Shape 172"/>
          <p:cNvSpPr/>
          <p:nvPr/>
        </p:nvSpPr>
        <p:spPr>
          <a:xfrm>
            <a:off x="4379391" y="9010165"/>
            <a:ext cx="424601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826 Los Angeles </a:t>
            </a:r>
          </a:p>
        </p:txBody>
      </p:sp>
      <p:sp>
        <p:nvSpPr>
          <p:cNvPr id="173" name="Shape 173"/>
          <p:cNvSpPr/>
          <p:nvPr/>
        </p:nvSpPr>
        <p:spPr>
          <a:xfrm>
            <a:off x="1406460" y="6155051"/>
            <a:ext cx="217557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826 NYC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7"/>
          <p:cNvGrpSpPr/>
          <p:nvPr/>
        </p:nvGrpSpPr>
        <p:grpSpPr>
          <a:xfrm>
            <a:off x="-1875795" y="-78840"/>
            <a:ext cx="8502276" cy="5720280"/>
            <a:chOff x="0" y="0"/>
            <a:chExt cx="8502274" cy="5720279"/>
          </a:xfrm>
        </p:grpSpPr>
        <p:pic>
          <p:nvPicPr>
            <p:cNvPr id="175" name="Screen Shot 2015-07-22 at 8.33.15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502275" cy="5720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573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54412" y="2523868"/>
              <a:ext cx="1793450" cy="67254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0" dist="0" dir="5400000">
                <a:srgbClr val="000000"/>
              </a:outerShdw>
            </a:effectLst>
          </p:spPr>
        </p:pic>
      </p:grpSp>
      <p:grpSp>
        <p:nvGrpSpPr>
          <p:cNvPr id="180" name="Group 180"/>
          <p:cNvGrpSpPr/>
          <p:nvPr/>
        </p:nvGrpSpPr>
        <p:grpSpPr>
          <a:xfrm>
            <a:off x="6629826" y="5478490"/>
            <a:ext cx="6374974" cy="4275110"/>
            <a:chOff x="0" y="0"/>
            <a:chExt cx="6374973" cy="4275109"/>
          </a:xfrm>
        </p:grpSpPr>
        <p:pic>
          <p:nvPicPr>
            <p:cNvPr id="178" name="Screen Shot 2015-07-22 at 8.36.06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374974" cy="42749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boston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20933" y="3279520"/>
              <a:ext cx="956755" cy="9955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0" dist="0" dir="5400000">
                <a:srgbClr val="000000"/>
              </a:outerShdw>
            </a:effectLst>
          </p:spPr>
        </p:pic>
      </p:grpSp>
      <p:pic>
        <p:nvPicPr>
          <p:cNvPr id="181" name="college-photo_4463.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5448891"/>
            <a:ext cx="6615991" cy="43930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roup 184"/>
          <p:cNvGrpSpPr/>
          <p:nvPr/>
        </p:nvGrpSpPr>
        <p:grpSpPr>
          <a:xfrm>
            <a:off x="6629826" y="-57400"/>
            <a:ext cx="6919587" cy="5538547"/>
            <a:chOff x="0" y="0"/>
            <a:chExt cx="6919586" cy="5538546"/>
          </a:xfrm>
        </p:grpSpPr>
        <p:pic>
          <p:nvPicPr>
            <p:cNvPr id="182" name="pasted-image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919587" cy="5538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1066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67865" y="2674956"/>
              <a:ext cx="1383857" cy="79838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0" dist="0" dir="5400000">
                <a:srgbClr val="000000"/>
              </a:outerShdw>
            </a:effectLst>
          </p:spPr>
        </p:pic>
      </p:grpSp>
      <p:sp>
        <p:nvSpPr>
          <p:cNvPr id="185" name="Shape 185"/>
          <p:cNvSpPr/>
          <p:nvPr/>
        </p:nvSpPr>
        <p:spPr>
          <a:xfrm flipV="1">
            <a:off x="6625789" y="-82130"/>
            <a:ext cx="1" cy="10197312"/>
          </a:xfrm>
          <a:prstGeom prst="line">
            <a:avLst/>
          </a:prstGeom>
          <a:ln w="190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6" name="Shape 186"/>
          <p:cNvSpPr/>
          <p:nvPr/>
        </p:nvSpPr>
        <p:spPr>
          <a:xfrm>
            <a:off x="-139893" y="5511800"/>
            <a:ext cx="13858697" cy="0"/>
          </a:xfrm>
          <a:prstGeom prst="line">
            <a:avLst/>
          </a:prstGeom>
          <a:ln w="177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826 College Poste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3963" y="0"/>
            <a:ext cx="753687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9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4525767" y="909253"/>
            <a:ext cx="394961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200">
                <a:solidFill>
                  <a:srgbClr val="FFF9F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Media Strategy</a:t>
            </a:r>
          </a:p>
        </p:txBody>
      </p:sp>
      <p:sp>
        <p:nvSpPr>
          <p:cNvPr id="199" name="Shape 199"/>
          <p:cNvSpPr/>
          <p:nvPr/>
        </p:nvSpPr>
        <p:spPr>
          <a:xfrm>
            <a:off x="4169314" y="2539634"/>
            <a:ext cx="46625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Making National Local</a:t>
            </a:r>
          </a:p>
        </p:txBody>
      </p:sp>
      <p:sp>
        <p:nvSpPr>
          <p:cNvPr id="200" name="Shape 200"/>
          <p:cNvSpPr/>
          <p:nvPr/>
        </p:nvSpPr>
        <p:spPr>
          <a:xfrm flipV="1">
            <a:off x="6500576" y="3651250"/>
            <a:ext cx="1" cy="58420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1" name="Shape 201"/>
          <p:cNvSpPr/>
          <p:nvPr/>
        </p:nvSpPr>
        <p:spPr>
          <a:xfrm>
            <a:off x="3950257" y="4254500"/>
            <a:ext cx="5100640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2" name="Shape 202"/>
          <p:cNvSpPr/>
          <p:nvPr/>
        </p:nvSpPr>
        <p:spPr>
          <a:xfrm flipV="1">
            <a:off x="3969043" y="4273549"/>
            <a:ext cx="1" cy="58420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3" name="Shape 203"/>
          <p:cNvSpPr/>
          <p:nvPr/>
        </p:nvSpPr>
        <p:spPr>
          <a:xfrm flipV="1">
            <a:off x="9032109" y="4273549"/>
            <a:ext cx="1" cy="58420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4" name="Shape 204"/>
          <p:cNvSpPr/>
          <p:nvPr/>
        </p:nvSpPr>
        <p:spPr>
          <a:xfrm>
            <a:off x="8238182" y="4883150"/>
            <a:ext cx="15878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Donors</a:t>
            </a:r>
          </a:p>
        </p:txBody>
      </p:sp>
      <p:sp>
        <p:nvSpPr>
          <p:cNvPr id="205" name="Shape 205"/>
          <p:cNvSpPr/>
          <p:nvPr/>
        </p:nvSpPr>
        <p:spPr>
          <a:xfrm>
            <a:off x="2946515" y="4883150"/>
            <a:ext cx="20450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Followers</a:t>
            </a:r>
          </a:p>
        </p:txBody>
      </p:sp>
      <p:sp>
        <p:nvSpPr>
          <p:cNvPr id="206" name="Shape 206"/>
          <p:cNvSpPr/>
          <p:nvPr/>
        </p:nvSpPr>
        <p:spPr>
          <a:xfrm>
            <a:off x="1562922" y="6165850"/>
            <a:ext cx="4812243" cy="10668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70416" indent="-370416">
              <a:buSzPct val="75000"/>
              <a:buChar char="•"/>
              <a:defRPr sz="3000"/>
            </a:pPr>
            <a:r>
              <a:t>Redesigning Homepage</a:t>
            </a:r>
          </a:p>
          <a:p>
            <a:pPr marL="370416" indent="-370416">
              <a:buSzPct val="75000"/>
              <a:buChar char="•"/>
              <a:defRPr sz="3000"/>
            </a:pPr>
            <a:r>
              <a:t>Facebook HONY Style</a:t>
            </a:r>
          </a:p>
        </p:txBody>
      </p:sp>
      <p:sp>
        <p:nvSpPr>
          <p:cNvPr id="207" name="Shape 207"/>
          <p:cNvSpPr/>
          <p:nvPr/>
        </p:nvSpPr>
        <p:spPr>
          <a:xfrm flipV="1">
            <a:off x="3969043" y="5556249"/>
            <a:ext cx="1" cy="58420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8" name="Shape 208"/>
          <p:cNvSpPr/>
          <p:nvPr/>
        </p:nvSpPr>
        <p:spPr>
          <a:xfrm flipV="1">
            <a:off x="9032109" y="5556249"/>
            <a:ext cx="1" cy="58420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9" name="Shape 209"/>
          <p:cNvSpPr/>
          <p:nvPr/>
        </p:nvSpPr>
        <p:spPr>
          <a:xfrm>
            <a:off x="6655940" y="6172200"/>
            <a:ext cx="4752341" cy="19812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70416" indent="-370416">
              <a:buSzPct val="75000"/>
              <a:buChar char="•"/>
              <a:defRPr sz="3000"/>
            </a:pPr>
            <a:r>
              <a:t>Email Confirmation With</a:t>
            </a:r>
          </a:p>
          <a:p>
            <a:pPr>
              <a:defRPr sz="3000"/>
            </a:pPr>
            <a:r>
              <a:t>Story</a:t>
            </a:r>
          </a:p>
          <a:p>
            <a:pPr marL="370416" indent="-370416">
              <a:buSzPct val="75000"/>
              <a:buChar char="•"/>
              <a:defRPr sz="3000"/>
            </a:pPr>
            <a:r>
              <a:t>How Does Your Donation Help Video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1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3889345" y="909253"/>
            <a:ext cx="522246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200">
                <a:solidFill>
                  <a:srgbClr val="FFF9F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Redesigning Homepage</a:t>
            </a:r>
          </a:p>
        </p:txBody>
      </p:sp>
      <p:sp>
        <p:nvSpPr>
          <p:cNvPr id="220" name="Shape 220"/>
          <p:cNvSpPr/>
          <p:nvPr/>
        </p:nvSpPr>
        <p:spPr>
          <a:xfrm>
            <a:off x="3529281" y="2815166"/>
            <a:ext cx="594259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“It is more challenging to get fundraising at a national level”- Ninive Calegari, Co-Founder of 826 National</a:t>
            </a:r>
          </a:p>
        </p:txBody>
      </p:sp>
      <p:sp>
        <p:nvSpPr>
          <p:cNvPr id="221" name="Shape 221"/>
          <p:cNvSpPr/>
          <p:nvPr/>
        </p:nvSpPr>
        <p:spPr>
          <a:xfrm>
            <a:off x="3444540" y="6401858"/>
            <a:ext cx="61120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Making National Local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creen Shot 2015-07-22 at 8.42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026" y="324035"/>
            <a:ext cx="11690748" cy="7421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Screen Shot 2015-07-22 at 8.48.0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026" y="6719140"/>
            <a:ext cx="11775084" cy="3397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C6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1565101" y="420017"/>
            <a:ext cx="9874598" cy="10190313"/>
          </a:xfrm>
          <a:prstGeom prst="roundRect">
            <a:avLst>
              <a:gd name="adj" fmla="val 45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7" name="Shape 227"/>
          <p:cNvSpPr/>
          <p:nvPr/>
        </p:nvSpPr>
        <p:spPr>
          <a:xfrm>
            <a:off x="1558639" y="904837"/>
            <a:ext cx="9887522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2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656580"/>
            <a:ext cx="1089546" cy="108954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9163909" y="904837"/>
            <a:ext cx="1016787" cy="59303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0" name="Shape 230"/>
          <p:cNvSpPr/>
          <p:nvPr/>
        </p:nvSpPr>
        <p:spPr>
          <a:xfrm>
            <a:off x="10467776" y="904837"/>
            <a:ext cx="740975" cy="59303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31" name="Screen Shot 2015-07-22 at 7.28.11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89591" y="995404"/>
            <a:ext cx="8157859" cy="411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55807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37303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718800" y="533400"/>
            <a:ext cx="305793" cy="30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asted-image.png"/>
          <p:cNvPicPr>
            <a:picLocks noChangeAspect="1"/>
          </p:cNvPicPr>
          <p:nvPr/>
        </p:nvPicPr>
        <p:blipFill>
          <a:blip r:embed="rId9">
            <a:extLst/>
          </a:blip>
          <a:srcRect l="0" t="3820" r="0" b="17241"/>
          <a:stretch>
            <a:fillRect/>
          </a:stretch>
        </p:blipFill>
        <p:spPr>
          <a:xfrm>
            <a:off x="1562062" y="1872325"/>
            <a:ext cx="9876955" cy="389836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1562100" y="1879600"/>
            <a:ext cx="9874598" cy="3883955"/>
          </a:xfrm>
          <a:prstGeom prst="rect">
            <a:avLst/>
          </a:prstGeom>
          <a:blipFill>
            <a:blip r:embed="rId10">
              <a:alphaModFix amt="70003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1889972" y="3771900"/>
            <a:ext cx="465212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Helping </a:t>
            </a:r>
            <a:r>
              <a:rPr u="sng"/>
              <a:t>Kids</a:t>
            </a:r>
            <a:r>
              <a:t> Find their Inner Hero</a:t>
            </a:r>
          </a:p>
        </p:txBody>
      </p:sp>
      <p:pic>
        <p:nvPicPr>
          <p:cNvPr id="238" name="pasted-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581257" y="536872"/>
            <a:ext cx="298847" cy="29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199760" y="533400"/>
            <a:ext cx="305794" cy="3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9961264" y="5499149"/>
            <a:ext cx="173337" cy="168921"/>
          </a:xfrm>
          <a:prstGeom prst="ellipse">
            <a:avLst/>
          </a:prstGeom>
          <a:blipFill>
            <a:blip r:embed="rId13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10202564" y="5499149"/>
            <a:ext cx="173337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10443864" y="5499149"/>
            <a:ext cx="173337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106809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109222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11163548" y="5499149"/>
            <a:ext cx="173336" cy="168921"/>
          </a:xfrm>
          <a:prstGeom prst="ellipse">
            <a:avLst/>
          </a:prstGeom>
          <a:blipFill>
            <a:blip r:embed="rId14">
              <a:alphaModFix amt="81061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5497462" y="6014187"/>
            <a:ext cx="5946876" cy="59303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5563040" y="6031303"/>
            <a:ext cx="581572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FDFB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Does Your Donation Help?</a:t>
            </a:r>
          </a:p>
        </p:txBody>
      </p:sp>
      <p:pic>
        <p:nvPicPr>
          <p:cNvPr id="248" name="Screen Shot 2015-07-23 at 4.52.31 PM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919969" y="6617696"/>
            <a:ext cx="5101862" cy="3113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